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  <p:sldMasterId id="2147483654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y="13716000" cx="24382400"/>
  <p:notesSz cx="6858000" cy="9144000"/>
  <p:embeddedFontLst>
    <p:embeddedFont>
      <p:font typeface="Century Gothic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110">
          <p15:clr>
            <a:srgbClr val="000000"/>
          </p15:clr>
        </p15:guide>
        <p15:guide id="2" pos="7679">
          <p15:clr>
            <a:srgbClr val="000000"/>
          </p15:clr>
        </p15:guide>
        <p15:guide id="3" pos="4892">
          <p15:clr>
            <a:srgbClr val="747775"/>
          </p15:clr>
        </p15:guide>
        <p15:guide id="4" orient="horz" pos="4416">
          <p15:clr>
            <a:srgbClr val="747775"/>
          </p15:clr>
        </p15:guide>
      </p15:sldGuideLst>
    </p:ext>
    <p:ext uri="GoogleSlidesCustomDataVersion2">
      <go:slidesCustomData xmlns:go="http://customooxmlschemas.google.com/" r:id="rId19" roundtripDataSignature="AMtx7mg4e/SdSJdGnNzaQop+930ipMSN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C9EA0F2-9460-4E3E-B139-8E97377E4E50}">
  <a:tblStyle styleId="{7C9EA0F2-9460-4E3E-B139-8E97377E4E50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6F4F0"/>
          </a:solidFill>
        </a:fill>
      </a:tcStyle>
    </a:wholeTbl>
    <a:band1H>
      <a:tcTxStyle/>
      <a:tcStyle>
        <a:fill>
          <a:solidFill>
            <a:srgbClr val="CAE9DF"/>
          </a:solidFill>
        </a:fill>
      </a:tcStyle>
    </a:band1H>
    <a:band2H>
      <a:tcTxStyle/>
    </a:band2H>
    <a:band1V>
      <a:tcTxStyle/>
      <a:tcStyle>
        <a:fill>
          <a:solidFill>
            <a:srgbClr val="CAE9DF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110" orient="horz"/>
        <p:guide pos="7679"/>
        <p:guide pos="4892"/>
        <p:guide pos="4416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font" Target="fonts/CenturyGothic-regular.fntdata"/><Relationship Id="rId14" Type="http://schemas.openxmlformats.org/officeDocument/2006/relationships/slide" Target="slides/slide7.xml"/><Relationship Id="rId17" Type="http://schemas.openxmlformats.org/officeDocument/2006/relationships/font" Target="fonts/CenturyGothic-italic.fntdata"/><Relationship Id="rId16" Type="http://schemas.openxmlformats.org/officeDocument/2006/relationships/font" Target="fonts/CenturyGothic-bold.fntdata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slideMaster" Target="slideMasters/slideMaster2.xml"/><Relationship Id="rId18" Type="http://schemas.openxmlformats.org/officeDocument/2006/relationships/font" Target="fonts/CenturyGothic-boldItalic.fntdata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6" name="Google Shape;6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" name="Google Shape;75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76" name="Google Shape;76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86adcb5256_0_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86adcb5256_0_1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g386adcb5256_0_1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b6554e0bbe_0_4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2" name="Google Shape;102;g3b6554e0bbe_0_4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4" name="Google Shape;11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6" name="Google Shape;126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cb09dea9e9_0_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cb09dea9e9_0_1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g3cb09dea9e9_0_1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type="ctrTitle"/>
          </p:nvPr>
        </p:nvSpPr>
        <p:spPr>
          <a:xfrm>
            <a:off x="1930400" y="3395665"/>
            <a:ext cx="14884598" cy="3037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1999"/>
              <a:buFont typeface="Calibri"/>
              <a:buNone/>
              <a:defRPr sz="11999">
                <a:solidFill>
                  <a:schemeClr val="accent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" type="subTitle"/>
          </p:nvPr>
        </p:nvSpPr>
        <p:spPr>
          <a:xfrm>
            <a:off x="1930400" y="7407276"/>
            <a:ext cx="18286810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1pPr>
            <a:lvl2pPr lv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4pPr>
            <a:lvl5pPr lvl="4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5pPr>
            <a:lvl6pPr lvl="5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6pPr>
            <a:lvl7pPr lvl="6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7pPr>
            <a:lvl8pPr lvl="7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8pPr>
            <a:lvl9pPr lvl="8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9pPr>
          </a:lstStyle>
          <a:p/>
        </p:txBody>
      </p:sp>
      <p:sp>
        <p:nvSpPr>
          <p:cNvPr id="18" name="Google Shape;18;p12"/>
          <p:cNvSpPr txBox="1"/>
          <p:nvPr>
            <p:ph idx="12" type="sldNum"/>
          </p:nvPr>
        </p:nvSpPr>
        <p:spPr>
          <a:xfrm>
            <a:off x="1" y="12712701"/>
            <a:ext cx="24382412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nm text page" type="twoObj">
  <p:cSld name="TWO_OBJEC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b6554e0bbe_0_89"/>
          <p:cNvSpPr txBox="1"/>
          <p:nvPr>
            <p:ph type="title"/>
          </p:nvPr>
        </p:nvSpPr>
        <p:spPr>
          <a:xfrm>
            <a:off x="1953491" y="1483658"/>
            <a:ext cx="21029700" cy="12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g3b6554e0bbe_0_89"/>
          <p:cNvSpPr txBox="1"/>
          <p:nvPr>
            <p:ph idx="1" type="body"/>
          </p:nvPr>
        </p:nvSpPr>
        <p:spPr>
          <a:xfrm>
            <a:off x="1981071" y="3379322"/>
            <a:ext cx="10362600" cy="19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3429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Char char="–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g3b6554e0bbe_0_89"/>
          <p:cNvSpPr txBox="1"/>
          <p:nvPr>
            <p:ph idx="2" type="body"/>
          </p:nvPr>
        </p:nvSpPr>
        <p:spPr>
          <a:xfrm>
            <a:off x="12648376" y="3379322"/>
            <a:ext cx="10362600" cy="19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3429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Char char="–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g3b6554e0bbe_0_89"/>
          <p:cNvSpPr txBox="1"/>
          <p:nvPr>
            <p:ph idx="12" type="sldNum"/>
          </p:nvPr>
        </p:nvSpPr>
        <p:spPr>
          <a:xfrm>
            <a:off x="1" y="12712701"/>
            <a:ext cx="24382500" cy="73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with image">
  <p:cSld name="Text with imag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9"/>
          <p:cNvSpPr txBox="1"/>
          <p:nvPr>
            <p:ph type="title"/>
          </p:nvPr>
        </p:nvSpPr>
        <p:spPr>
          <a:xfrm>
            <a:off x="1930400" y="1463018"/>
            <a:ext cx="9879013" cy="31597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9"/>
          <p:cNvSpPr txBox="1"/>
          <p:nvPr>
            <p:ph idx="1" type="body"/>
          </p:nvPr>
        </p:nvSpPr>
        <p:spPr>
          <a:xfrm>
            <a:off x="1930400" y="5021263"/>
            <a:ext cx="7863962" cy="7437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482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NTR"/>
              <a:buChar char="–"/>
              <a:defRPr sz="40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  <a:defRPr sz="2400"/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5pPr>
            <a:lvl6pPr indent="-2286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6pPr>
            <a:lvl7pPr indent="-2286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7pPr>
            <a:lvl8pPr indent="-2286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8pPr>
            <a:lvl9pPr indent="-2286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9pPr>
          </a:lstStyle>
          <a:p/>
        </p:txBody>
      </p:sp>
      <p:sp>
        <p:nvSpPr>
          <p:cNvPr id="22" name="Google Shape;22;p19"/>
          <p:cNvSpPr txBox="1"/>
          <p:nvPr>
            <p:ph idx="12" type="sldNum"/>
          </p:nvPr>
        </p:nvSpPr>
        <p:spPr>
          <a:xfrm>
            <a:off x="1" y="12712701"/>
            <a:ext cx="24382412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3" name="Google Shape;23;p19"/>
          <p:cNvSpPr/>
          <p:nvPr>
            <p:ph idx="2" type="pic"/>
          </p:nvPr>
        </p:nvSpPr>
        <p:spPr>
          <a:xfrm>
            <a:off x="12573000" y="0"/>
            <a:ext cx="11809413" cy="13715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page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4"/>
          <p:cNvSpPr txBox="1"/>
          <p:nvPr>
            <p:ph type="title"/>
          </p:nvPr>
        </p:nvSpPr>
        <p:spPr>
          <a:xfrm>
            <a:off x="1953491" y="1483658"/>
            <a:ext cx="21029831" cy="1264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4"/>
          <p:cNvSpPr txBox="1"/>
          <p:nvPr>
            <p:ph idx="1" type="body"/>
          </p:nvPr>
        </p:nvSpPr>
        <p:spPr>
          <a:xfrm>
            <a:off x="1953491" y="3294063"/>
            <a:ext cx="20752631" cy="7437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482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NTR"/>
              <a:buChar char="–"/>
              <a:defRPr sz="4000"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Char char="–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12" type="sldNum"/>
          </p:nvPr>
        </p:nvSpPr>
        <p:spPr>
          <a:xfrm>
            <a:off x="1" y="12712701"/>
            <a:ext cx="24382412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nm text page" type="twoObj">
  <p:cSld name="TWO_OBJECT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7"/>
          <p:cNvSpPr txBox="1"/>
          <p:nvPr>
            <p:ph type="title"/>
          </p:nvPr>
        </p:nvSpPr>
        <p:spPr>
          <a:xfrm>
            <a:off x="1953491" y="1483658"/>
            <a:ext cx="21029831" cy="1264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7"/>
          <p:cNvSpPr txBox="1"/>
          <p:nvPr>
            <p:ph idx="1" type="body"/>
          </p:nvPr>
        </p:nvSpPr>
        <p:spPr>
          <a:xfrm>
            <a:off x="1981071" y="3379322"/>
            <a:ext cx="10362526" cy="19492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3429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Char char="–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2" type="body"/>
          </p:nvPr>
        </p:nvSpPr>
        <p:spPr>
          <a:xfrm>
            <a:off x="12648376" y="3379322"/>
            <a:ext cx="10362526" cy="19492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3429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Char char="–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12" type="sldNum"/>
          </p:nvPr>
        </p:nvSpPr>
        <p:spPr>
          <a:xfrm>
            <a:off x="1" y="12712701"/>
            <a:ext cx="24382412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/>
          <p:nvPr>
            <p:ph idx="12" type="sldNum"/>
          </p:nvPr>
        </p:nvSpPr>
        <p:spPr>
          <a:xfrm>
            <a:off x="1" y="12712701"/>
            <a:ext cx="24382412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page" type="obj">
  <p:cSld name="OBJEC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b6554e0bbe_0_71"/>
          <p:cNvSpPr txBox="1"/>
          <p:nvPr>
            <p:ph type="title"/>
          </p:nvPr>
        </p:nvSpPr>
        <p:spPr>
          <a:xfrm>
            <a:off x="1953491" y="1483658"/>
            <a:ext cx="21029700" cy="12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g3b6554e0bbe_0_71"/>
          <p:cNvSpPr txBox="1"/>
          <p:nvPr>
            <p:ph idx="1" type="body"/>
          </p:nvPr>
        </p:nvSpPr>
        <p:spPr>
          <a:xfrm>
            <a:off x="1953491" y="3294063"/>
            <a:ext cx="20752500" cy="74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482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NTR"/>
              <a:buChar char="–"/>
              <a:defRPr sz="4000"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Char char="–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g3b6554e0bbe_0_71"/>
          <p:cNvSpPr txBox="1"/>
          <p:nvPr>
            <p:ph idx="12" type="sldNum"/>
          </p:nvPr>
        </p:nvSpPr>
        <p:spPr>
          <a:xfrm>
            <a:off x="1" y="12712701"/>
            <a:ext cx="24382500" cy="73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with image">
  <p:cSld name="Text with imag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3b6554e0bbe_0_75"/>
          <p:cNvSpPr txBox="1"/>
          <p:nvPr>
            <p:ph type="title"/>
          </p:nvPr>
        </p:nvSpPr>
        <p:spPr>
          <a:xfrm>
            <a:off x="1930400" y="1463018"/>
            <a:ext cx="9879000" cy="315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g3b6554e0bbe_0_75"/>
          <p:cNvSpPr txBox="1"/>
          <p:nvPr>
            <p:ph idx="1" type="body"/>
          </p:nvPr>
        </p:nvSpPr>
        <p:spPr>
          <a:xfrm>
            <a:off x="1930400" y="5021263"/>
            <a:ext cx="7863900" cy="74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482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NTR"/>
              <a:buChar char="–"/>
              <a:defRPr sz="40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/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  <a:defRPr sz="2400"/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5pPr>
            <a:lvl6pPr indent="-2286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6pPr>
            <a:lvl7pPr indent="-2286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7pPr>
            <a:lvl8pPr indent="-2286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8pPr>
            <a:lvl9pPr indent="-2286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9pPr>
          </a:lstStyle>
          <a:p/>
        </p:txBody>
      </p:sp>
      <p:sp>
        <p:nvSpPr>
          <p:cNvPr id="48" name="Google Shape;48;g3b6554e0bbe_0_75"/>
          <p:cNvSpPr txBox="1"/>
          <p:nvPr>
            <p:ph idx="12" type="sldNum"/>
          </p:nvPr>
        </p:nvSpPr>
        <p:spPr>
          <a:xfrm>
            <a:off x="1" y="12712701"/>
            <a:ext cx="24382500" cy="73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9" name="Google Shape;49;g3b6554e0bbe_0_75"/>
          <p:cNvSpPr/>
          <p:nvPr>
            <p:ph idx="2" type="pic"/>
          </p:nvPr>
        </p:nvSpPr>
        <p:spPr>
          <a:xfrm>
            <a:off x="12573000" y="0"/>
            <a:ext cx="11809500" cy="1371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6554e0bbe_0_80"/>
          <p:cNvSpPr txBox="1"/>
          <p:nvPr>
            <p:ph type="ctrTitle"/>
          </p:nvPr>
        </p:nvSpPr>
        <p:spPr>
          <a:xfrm>
            <a:off x="1930400" y="3395665"/>
            <a:ext cx="14884500" cy="303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1999"/>
              <a:buFont typeface="Calibri"/>
              <a:buNone/>
              <a:defRPr sz="11999">
                <a:solidFill>
                  <a:schemeClr val="accent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g3b6554e0bbe_0_80"/>
          <p:cNvSpPr txBox="1"/>
          <p:nvPr>
            <p:ph idx="1" type="subTitle"/>
          </p:nvPr>
        </p:nvSpPr>
        <p:spPr>
          <a:xfrm>
            <a:off x="1930400" y="7407276"/>
            <a:ext cx="18286800" cy="7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1pPr>
            <a:lvl2pPr lv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4pPr>
            <a:lvl5pPr lvl="4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5pPr>
            <a:lvl6pPr lvl="5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6pPr>
            <a:lvl7pPr lvl="6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7pPr>
            <a:lvl8pPr lvl="7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8pPr>
            <a:lvl9pPr lvl="8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9pPr>
          </a:lstStyle>
          <a:p/>
        </p:txBody>
      </p:sp>
      <p:sp>
        <p:nvSpPr>
          <p:cNvPr id="53" name="Google Shape;53;g3b6554e0bbe_0_80"/>
          <p:cNvSpPr txBox="1"/>
          <p:nvPr>
            <p:ph idx="12" type="sldNum"/>
          </p:nvPr>
        </p:nvSpPr>
        <p:spPr>
          <a:xfrm>
            <a:off x="1" y="12712701"/>
            <a:ext cx="24382500" cy="73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page">
  <p:cSld name="Quote pag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b6554e0bbe_0_84"/>
          <p:cNvSpPr/>
          <p:nvPr/>
        </p:nvSpPr>
        <p:spPr>
          <a:xfrm>
            <a:off x="0" y="0"/>
            <a:ext cx="24382500" cy="1371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t/>
            </a:r>
            <a:endParaRPr b="1" i="0" sz="4000" u="none" cap="none" strike="noStrike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g3b6554e0bbe_0_84"/>
          <p:cNvSpPr txBox="1"/>
          <p:nvPr>
            <p:ph type="title"/>
          </p:nvPr>
        </p:nvSpPr>
        <p:spPr>
          <a:xfrm>
            <a:off x="1953491" y="1483658"/>
            <a:ext cx="21029700" cy="12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800"/>
              <a:buFont typeface="Calibri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g3b6554e0bbe_0_84"/>
          <p:cNvSpPr txBox="1"/>
          <p:nvPr>
            <p:ph idx="12" type="sldNum"/>
          </p:nvPr>
        </p:nvSpPr>
        <p:spPr>
          <a:xfrm>
            <a:off x="1" y="12712701"/>
            <a:ext cx="24382500" cy="73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descr="A pink and blue rectangular signs with white text&#10;&#10;Description automatically generated" id="58" name="Google Shape;58;g3b6554e0bbe_0_8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43057" y="10494713"/>
            <a:ext cx="2266467" cy="29482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colorful logo on a black background&#10;&#10;Description automatically generated" id="10" name="Google Shape;10;p1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 flipH="1">
            <a:off x="22983322" y="27709"/>
            <a:ext cx="1626384" cy="245664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1"/>
          <p:cNvSpPr txBox="1"/>
          <p:nvPr>
            <p:ph type="title"/>
          </p:nvPr>
        </p:nvSpPr>
        <p:spPr>
          <a:xfrm>
            <a:off x="1953491" y="1483658"/>
            <a:ext cx="21029831" cy="1264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0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8800"/>
              <a:buFont typeface="Calibri"/>
              <a:buNone/>
              <a:defRPr b="1" i="0" sz="8800" u="none" cap="none" strike="noStrik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1"/>
          <p:cNvSpPr txBox="1"/>
          <p:nvPr>
            <p:ph idx="1" type="body"/>
          </p:nvPr>
        </p:nvSpPr>
        <p:spPr>
          <a:xfrm>
            <a:off x="1953491" y="3294063"/>
            <a:ext cx="20752631" cy="6668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82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NTR"/>
              <a:buChar char="–"/>
              <a:defRPr b="0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82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NTR"/>
              <a:buChar char="–"/>
              <a:defRPr b="0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82600" lvl="3" marL="1828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82600" lvl="4" marL="22860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57200" lvl="5" marL="2743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57200" lvl="6" marL="3200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57200" lvl="7" marL="3657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57200" lvl="8" marL="4114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1"/>
          <p:cNvSpPr txBox="1"/>
          <p:nvPr>
            <p:ph idx="12" type="sldNum"/>
          </p:nvPr>
        </p:nvSpPr>
        <p:spPr>
          <a:xfrm>
            <a:off x="1" y="12712701"/>
            <a:ext cx="24382412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descr="A pink and blue rectangular signs with white text&#10;&#10;Description automatically generated" id="14" name="Google Shape;14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38257" y="10494713"/>
            <a:ext cx="2266467" cy="2948238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1485">
          <p15:clr>
            <a:srgbClr val="F26B43"/>
          </p15:clr>
        </p15:guide>
        <p15:guide id="2" pos="1216">
          <p15:clr>
            <a:srgbClr val="F26B43"/>
          </p15:clr>
        </p15:guide>
        <p15:guide id="3" orient="horz" pos="2075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colorful logo on a black background&#10;&#10;Description automatically generated" id="36" name="Google Shape;36;g3b6554e0bbe_0_6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 flipH="1">
            <a:off x="22983322" y="27709"/>
            <a:ext cx="1626384" cy="2456645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g3b6554e0bbe_0_65"/>
          <p:cNvSpPr txBox="1"/>
          <p:nvPr>
            <p:ph type="title"/>
          </p:nvPr>
        </p:nvSpPr>
        <p:spPr>
          <a:xfrm>
            <a:off x="1953491" y="1483658"/>
            <a:ext cx="21029700" cy="12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0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8800"/>
              <a:buFont typeface="Calibri"/>
              <a:buNone/>
              <a:defRPr b="1" i="0" sz="8800" u="none" cap="none" strike="noStrik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g3b6554e0bbe_0_65"/>
          <p:cNvSpPr txBox="1"/>
          <p:nvPr>
            <p:ph idx="1" type="body"/>
          </p:nvPr>
        </p:nvSpPr>
        <p:spPr>
          <a:xfrm>
            <a:off x="1953491" y="3294063"/>
            <a:ext cx="20752500" cy="6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82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4000"/>
              <a:buFont typeface="NTR"/>
              <a:buChar char="–"/>
              <a:defRPr b="0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82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NTR"/>
              <a:buChar char="–"/>
              <a:defRPr b="0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82600" lvl="3" marL="1828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82600" lvl="4" marL="22860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57200" lvl="5" marL="2743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57200" lvl="6" marL="3200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57200" lvl="7" marL="3657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57200" lvl="8" marL="4114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g3b6554e0bbe_0_65"/>
          <p:cNvSpPr txBox="1"/>
          <p:nvPr>
            <p:ph idx="12" type="sldNum"/>
          </p:nvPr>
        </p:nvSpPr>
        <p:spPr>
          <a:xfrm>
            <a:off x="1" y="12712701"/>
            <a:ext cx="24382500" cy="73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descr="A pink and blue rectangular signs with white text&#10;&#10;Description automatically generated" id="40" name="Google Shape;40;g3b6554e0bbe_0_6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38257" y="10494713"/>
            <a:ext cx="2266467" cy="2948238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5" r:id="rId3"/>
    <p:sldLayoutId id="2147483656" r:id="rId4"/>
    <p:sldLayoutId id="2147483657" r:id="rId5"/>
    <p:sldLayoutId id="2147483658" r:id="rId6"/>
    <p:sldLayoutId id="2147483659" r:id="rId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1485">
          <p15:clr>
            <a:srgbClr val="F26B43"/>
          </p15:clr>
        </p15:guide>
        <p15:guide id="2" pos="1216">
          <p15:clr>
            <a:srgbClr val="F26B43"/>
          </p15:clr>
        </p15:guide>
        <p15:guide id="3" orient="horz" pos="207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"/>
          <p:cNvSpPr/>
          <p:nvPr/>
        </p:nvSpPr>
        <p:spPr>
          <a:xfrm>
            <a:off x="0" y="0"/>
            <a:ext cx="24382413" cy="1371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t/>
            </a:r>
            <a:endParaRPr b="1" i="0" sz="4000" u="none" cap="none" strike="noStrike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1930400" y="7757729"/>
            <a:ext cx="14269453" cy="3625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7000"/>
              <a:buFont typeface="Arial"/>
              <a:buNone/>
            </a:pPr>
            <a:r>
              <a:rPr b="0" i="0" lang="en-GB" sz="7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Template action plan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7000"/>
              <a:buFont typeface="Arial"/>
              <a:buNone/>
            </a:pPr>
            <a:r>
              <a:t/>
            </a:r>
            <a:endParaRPr b="0" i="0" sz="7000" u="none" cap="none" strike="noStrike">
              <a:solidFill>
                <a:schemeClr val="accen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1" i="0" lang="en-GB" sz="7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NHS Unions</a:t>
            </a:r>
            <a:endParaRPr b="0" i="0" sz="7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pink and blue speech bubbles&#10;&#10;AI-generated content may be incorrect." id="70" name="Google Shape;7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353800" y="1298534"/>
            <a:ext cx="11844814" cy="997458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"/>
          <p:cNvSpPr txBox="1"/>
          <p:nvPr>
            <p:ph type="ctrTitle"/>
          </p:nvPr>
        </p:nvSpPr>
        <p:spPr>
          <a:xfrm>
            <a:off x="1930400" y="1870710"/>
            <a:ext cx="10525200" cy="55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0">
            <a:sp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1900"/>
              <a:buFont typeface="Calibri"/>
              <a:buNone/>
            </a:pPr>
            <a:r>
              <a:rPr lang="en-GB" sz="15000">
                <a:solidFill>
                  <a:schemeClr val="lt1"/>
                </a:solidFill>
              </a:rPr>
              <a:t>Let’s </a:t>
            </a:r>
            <a:br>
              <a:rPr lang="en-GB" sz="15000">
                <a:solidFill>
                  <a:schemeClr val="lt1"/>
                </a:solidFill>
              </a:rPr>
            </a:br>
            <a:r>
              <a:rPr lang="en-GB" sz="15000">
                <a:solidFill>
                  <a:schemeClr val="lt1"/>
                </a:solidFill>
              </a:rPr>
              <a:t>Get Ahead on Flex…</a:t>
            </a:r>
            <a:endParaRPr sz="15000">
              <a:solidFill>
                <a:schemeClr val="lt1"/>
              </a:solidFill>
            </a:endParaRPr>
          </a:p>
        </p:txBody>
      </p:sp>
      <p:sp>
        <p:nvSpPr>
          <p:cNvPr id="72" name="Google Shape;72;p1"/>
          <p:cNvSpPr txBox="1"/>
          <p:nvPr>
            <p:ph idx="12" type="sldNum"/>
          </p:nvPr>
        </p:nvSpPr>
        <p:spPr>
          <a:xfrm>
            <a:off x="1" y="12712701"/>
            <a:ext cx="24382412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1"/>
          <p:cNvSpPr txBox="1"/>
          <p:nvPr>
            <p:ph type="title"/>
          </p:nvPr>
        </p:nvSpPr>
        <p:spPr>
          <a:xfrm>
            <a:off x="1930400" y="1463018"/>
            <a:ext cx="9879013" cy="1287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8800"/>
              <a:buFont typeface="Calibri"/>
              <a:buNone/>
            </a:pPr>
            <a:r>
              <a:rPr lang="en-GB">
                <a:latin typeface="Century Gothic"/>
                <a:ea typeface="Century Gothic"/>
                <a:cs typeface="Century Gothic"/>
                <a:sym typeface="Century Gothic"/>
              </a:rPr>
              <a:t>Clear action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9" name="Google Shape;79;p21"/>
          <p:cNvSpPr/>
          <p:nvPr/>
        </p:nvSpPr>
        <p:spPr>
          <a:xfrm>
            <a:off x="11809414" y="0"/>
            <a:ext cx="12573000" cy="1371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7842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br>
              <a:rPr b="0" i="0" lang="en-GB" sz="6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0" name="Google Shape;80;p21"/>
          <p:cNvGrpSpPr/>
          <p:nvPr/>
        </p:nvGrpSpPr>
        <p:grpSpPr>
          <a:xfrm>
            <a:off x="13242043" y="10325279"/>
            <a:ext cx="9570780" cy="1714500"/>
            <a:chOff x="13242043" y="10325279"/>
            <a:chExt cx="9570780" cy="1714500"/>
          </a:xfrm>
        </p:grpSpPr>
        <p:sp>
          <p:nvSpPr>
            <p:cNvPr id="81" name="Google Shape;81;p21"/>
            <p:cNvSpPr/>
            <p:nvPr/>
          </p:nvSpPr>
          <p:spPr>
            <a:xfrm rot="5400000">
              <a:off x="16551389" y="10728691"/>
              <a:ext cx="1714500" cy="907676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21"/>
            <p:cNvSpPr/>
            <p:nvPr/>
          </p:nvSpPr>
          <p:spPr>
            <a:xfrm rot="5400000">
              <a:off x="17788975" y="10728691"/>
              <a:ext cx="1714500" cy="907676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21"/>
            <p:cNvSpPr/>
            <p:nvPr/>
          </p:nvSpPr>
          <p:spPr>
            <a:xfrm rot="5400000">
              <a:off x="19026561" y="10728691"/>
              <a:ext cx="1714500" cy="907676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21"/>
            <p:cNvSpPr/>
            <p:nvPr/>
          </p:nvSpPr>
          <p:spPr>
            <a:xfrm rot="5400000">
              <a:off x="12838631" y="10728691"/>
              <a:ext cx="1714500" cy="907676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21"/>
            <p:cNvSpPr/>
            <p:nvPr/>
          </p:nvSpPr>
          <p:spPr>
            <a:xfrm rot="5400000">
              <a:off x="14076217" y="10728691"/>
              <a:ext cx="1714500" cy="907676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21"/>
            <p:cNvSpPr/>
            <p:nvPr/>
          </p:nvSpPr>
          <p:spPr>
            <a:xfrm rot="5400000">
              <a:off x="15313803" y="10728691"/>
              <a:ext cx="1714500" cy="907676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21"/>
            <p:cNvSpPr/>
            <p:nvPr/>
          </p:nvSpPr>
          <p:spPr>
            <a:xfrm rot="5400000">
              <a:off x="20264147" y="10728691"/>
              <a:ext cx="1714500" cy="907676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21"/>
            <p:cNvSpPr/>
            <p:nvPr/>
          </p:nvSpPr>
          <p:spPr>
            <a:xfrm rot="5400000">
              <a:off x="21501735" y="10728691"/>
              <a:ext cx="1714500" cy="907676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9" name="Google Shape;89;p21"/>
          <p:cNvSpPr txBox="1"/>
          <p:nvPr>
            <p:ph idx="12" type="sldNum"/>
          </p:nvPr>
        </p:nvSpPr>
        <p:spPr>
          <a:xfrm>
            <a:off x="1" y="12712701"/>
            <a:ext cx="24382412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GB">
                <a:solidFill>
                  <a:schemeClr val="lt1"/>
                </a:solidFill>
              </a:rPr>
              <a:t>‹#›</a:t>
            </a:fld>
            <a:endParaRPr>
              <a:solidFill>
                <a:schemeClr val="lt1"/>
              </a:solidFill>
            </a:endParaRPr>
          </a:p>
        </p:txBody>
      </p:sp>
      <p:sp>
        <p:nvSpPr>
          <p:cNvPr id="90" name="Google Shape;90;p21"/>
          <p:cNvSpPr txBox="1"/>
          <p:nvPr>
            <p:ph idx="1" type="body"/>
          </p:nvPr>
        </p:nvSpPr>
        <p:spPr>
          <a:xfrm>
            <a:off x="13242042" y="2396223"/>
            <a:ext cx="10200600" cy="82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651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-GB" sz="5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Use this template to develop </a:t>
            </a:r>
            <a:r>
              <a:rPr b="1" lang="en-GB" sz="540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your joint action plan</a:t>
            </a:r>
            <a:r>
              <a:rPr lang="en-GB" sz="5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outlining the actions to help you drive progress across the three key points of the </a:t>
            </a:r>
            <a:r>
              <a:rPr b="1" lang="en-GB" sz="5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Get Ahead on Flex pledge</a:t>
            </a:r>
            <a:r>
              <a:rPr lang="en-GB" sz="5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We’ve suggested some high level actions to help you get started.</a:t>
            </a:r>
            <a:endParaRPr sz="54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36513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4000"/>
              <a:buNone/>
            </a:pPr>
            <a:r>
              <a:t/>
            </a:r>
            <a:endParaRPr sz="4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86adcb5256_0_12"/>
          <p:cNvSpPr txBox="1"/>
          <p:nvPr>
            <p:ph idx="12" type="sldNum"/>
          </p:nvPr>
        </p:nvSpPr>
        <p:spPr>
          <a:xfrm>
            <a:off x="1" y="12712701"/>
            <a:ext cx="24382500" cy="7302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97" name="Google Shape;97;g386adcb5256_0_12"/>
          <p:cNvSpPr txBox="1"/>
          <p:nvPr>
            <p:ph type="title"/>
          </p:nvPr>
        </p:nvSpPr>
        <p:spPr>
          <a:xfrm>
            <a:off x="1953491" y="1483658"/>
            <a:ext cx="21029700" cy="1265100"/>
          </a:xfrm>
          <a:prstGeom prst="rect">
            <a:avLst/>
          </a:prstGeom>
        </p:spPr>
        <p:txBody>
          <a:bodyPr anchorCtr="0" anchor="t" bIns="4570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Flex audit - where are you now?</a:t>
            </a:r>
            <a:endParaRPr/>
          </a:p>
        </p:txBody>
      </p:sp>
      <p:sp>
        <p:nvSpPr>
          <p:cNvPr id="98" name="Google Shape;98;g386adcb5256_0_12"/>
          <p:cNvSpPr txBox="1"/>
          <p:nvPr>
            <p:ph idx="1" type="body"/>
          </p:nvPr>
        </p:nvSpPr>
        <p:spPr>
          <a:xfrm>
            <a:off x="1953500" y="2907375"/>
            <a:ext cx="21446400" cy="154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651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-GB" sz="240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Before developing your action plan, think about how you encourage and support flexible working currently, so you can be clear where to focus your actions.</a:t>
            </a:r>
            <a:endParaRPr sz="2400">
              <a:solidFill>
                <a:schemeClr val="dk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36512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4000"/>
              <a:buNone/>
            </a:pPr>
            <a:r>
              <a:t/>
            </a:r>
            <a:endParaRPr sz="4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9" name="Google Shape;99;g386adcb5256_0_12"/>
          <p:cNvGraphicFramePr/>
          <p:nvPr/>
        </p:nvGraphicFramePr>
        <p:xfrm>
          <a:off x="1800000" y="38556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{7C9EA0F2-9460-4E3E-B139-8E97377E4E50}</a:tableStyleId>
              </a:tblPr>
              <a:tblGrid>
                <a:gridCol w="10932750"/>
                <a:gridCol w="3828650"/>
                <a:gridCol w="6838625"/>
              </a:tblGrid>
              <a:tr h="510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3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GB" sz="3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Yes / No / Maybe</a:t>
                      </a:r>
                      <a:endParaRPr b="0" sz="3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GB" sz="3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Notes</a:t>
                      </a:r>
                      <a:endParaRPr b="0" sz="3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74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en-GB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 we include flexible working in all job adverts?</a:t>
                      </a:r>
                      <a:endParaRPr sz="20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574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 we talk about flexible working in all job interviews?</a:t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574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en-GB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 we talk about flexible working in all appraisals?</a:t>
                      </a:r>
                      <a:endParaRPr sz="20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95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en-GB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 we</a:t>
                      </a:r>
                      <a:r>
                        <a:rPr lang="en-GB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talk about flex in wellbeing conversations and one to ones?</a:t>
                      </a:r>
                      <a:endParaRPr sz="20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t/>
                      </a:r>
                      <a:endParaRPr sz="20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95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 we collect data on flexible working?</a:t>
                      </a:r>
                      <a:endParaRPr sz="20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74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 we have targets on flexible working?</a:t>
                      </a:r>
                      <a:endParaRPr sz="20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74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Is this data visible to leadership and Board so they have oversight of progress? </a:t>
                      </a:r>
                      <a:endParaRPr sz="20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74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Is data visible to staff?</a:t>
                      </a:r>
                      <a:endParaRPr sz="20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95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 we work with staff side to understand experiences of flex &amp; agree areas for action?</a:t>
                      </a:r>
                      <a:endParaRPr sz="20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74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 we offer training on flexible working to all managers? </a:t>
                      </a:r>
                      <a:endParaRPr sz="20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74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Is training standardised across all departments and teams?</a:t>
                      </a:r>
                      <a:endParaRPr sz="20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74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Is training mandatory, and do we measure completion?</a:t>
                      </a:r>
                      <a:endParaRPr sz="20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74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 all staff have a positive, consistent experience of flex?</a:t>
                      </a:r>
                      <a:endParaRPr sz="20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b6554e0bbe_0_47"/>
          <p:cNvSpPr/>
          <p:nvPr/>
        </p:nvSpPr>
        <p:spPr>
          <a:xfrm>
            <a:off x="1713890" y="1738488"/>
            <a:ext cx="13241700" cy="1010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black background with white text&#10;&#10;AI-generated content may be incorrect." id="105" name="Google Shape;105;g3b6554e0bbe_0_47"/>
          <p:cNvPicPr preferRelativeResize="0"/>
          <p:nvPr/>
        </p:nvPicPr>
        <p:blipFill rotWithShape="1">
          <a:blip r:embed="rId3">
            <a:alphaModFix/>
          </a:blip>
          <a:srcRect b="59521" l="0" r="0" t="22890"/>
          <a:stretch/>
        </p:blipFill>
        <p:spPr>
          <a:xfrm>
            <a:off x="1287389" y="1734059"/>
            <a:ext cx="7772400" cy="126494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g3b6554e0bbe_0_47"/>
          <p:cNvSpPr txBox="1"/>
          <p:nvPr>
            <p:ph idx="12" type="sldNum"/>
          </p:nvPr>
        </p:nvSpPr>
        <p:spPr>
          <a:xfrm>
            <a:off x="1" y="12712701"/>
            <a:ext cx="24382500" cy="73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b="0" i="0" lang="en-GB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2400" u="none" cap="none" strike="noStrike">
              <a:solidFill>
                <a:srgbClr val="7575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7" name="Google Shape;107;g3b6554e0bbe_0_47"/>
          <p:cNvGrpSpPr/>
          <p:nvPr/>
        </p:nvGrpSpPr>
        <p:grpSpPr>
          <a:xfrm>
            <a:off x="20276708" y="1256745"/>
            <a:ext cx="3138108" cy="2527288"/>
            <a:chOff x="15362946" y="135977"/>
            <a:chExt cx="5400000" cy="5458723"/>
          </a:xfrm>
        </p:grpSpPr>
        <p:sp>
          <p:nvSpPr>
            <p:cNvPr id="108" name="Google Shape;108;g3b6554e0bbe_0_47"/>
            <p:cNvSpPr/>
            <p:nvPr/>
          </p:nvSpPr>
          <p:spPr>
            <a:xfrm>
              <a:off x="15362946" y="194700"/>
              <a:ext cx="5400000" cy="540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09" name="Google Shape;109;g3b6554e0bbe_0_4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5482614" y="135977"/>
              <a:ext cx="5075999" cy="54000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0" name="Google Shape;110;g3b6554e0bbe_0_47"/>
          <p:cNvSpPr txBox="1"/>
          <p:nvPr>
            <p:ph idx="1" type="body"/>
          </p:nvPr>
        </p:nvSpPr>
        <p:spPr>
          <a:xfrm>
            <a:off x="1713890" y="3034670"/>
            <a:ext cx="17993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NTR"/>
              <a:buChar char="–"/>
            </a:pPr>
            <a:r>
              <a:rPr lang="en-GB" sz="2400">
                <a:latin typeface="Century Gothic"/>
                <a:ea typeface="Century Gothic"/>
                <a:cs typeface="Century Gothic"/>
                <a:sym typeface="Century Gothic"/>
              </a:rPr>
              <a:t>Include flexible working in all job adverts, interviews, and appraisals.</a:t>
            </a:r>
            <a:endParaRPr/>
          </a:p>
        </p:txBody>
      </p:sp>
      <p:graphicFrame>
        <p:nvGraphicFramePr>
          <p:cNvPr id="111" name="Google Shape;111;g3b6554e0bbe_0_47"/>
          <p:cNvGraphicFramePr/>
          <p:nvPr/>
        </p:nvGraphicFramePr>
        <p:xfrm>
          <a:off x="1801090" y="385668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{7C9EA0F2-9460-4E3E-B139-8E97377E4E50}</a:tableStyleId>
              </a:tblPr>
              <a:tblGrid>
                <a:gridCol w="5997750"/>
                <a:gridCol w="4802250"/>
                <a:gridCol w="5400000"/>
                <a:gridCol w="5400000"/>
              </a:tblGrid>
              <a:tr h="727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3200" u="none" cap="none" strike="noStrike"/>
                        <a:t>Action: </a:t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3200" u="none" cap="none" strike="noStrike"/>
                        <a:t>Notes: </a:t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3200" u="none" cap="none" strike="noStrike"/>
                        <a:t>Responsibility</a:t>
                      </a:r>
                      <a:r>
                        <a:rPr lang="en-GB" sz="3200" u="none" cap="none" strike="noStrike"/>
                        <a:t> of:</a:t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3200" u="none" cap="none" strike="noStrike"/>
                        <a:t>By when:</a:t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</a:tr>
              <a:tr h="1372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GB" sz="20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Draft</a:t>
                      </a:r>
                      <a:r>
                        <a:rPr b="0" lang="en-GB" sz="20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paragraph to convey the [enter </a:t>
                      </a:r>
                      <a:r>
                        <a:rPr lang="en-GB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employer </a:t>
                      </a:r>
                      <a:r>
                        <a:rPr b="0" lang="en-GB" sz="20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name] approach to being open to flex across every role. Involve key areas of the </a:t>
                      </a:r>
                      <a:r>
                        <a:rPr lang="en-GB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organisation </a:t>
                      </a:r>
                      <a:r>
                        <a:rPr b="0" lang="en-GB" sz="20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to shape messaging. </a:t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73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0" lang="en-GB" sz="20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Circulate</a:t>
                      </a:r>
                      <a:r>
                        <a:rPr b="0" lang="en-GB" sz="20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draft text for review and approval by staff side and executive team.</a:t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727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GB" sz="20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Update</a:t>
                      </a:r>
                      <a:r>
                        <a:rPr b="0" lang="en-GB" sz="20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recruitment advert templates.  </a:t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73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GB" sz="20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Communicate the new</a:t>
                      </a:r>
                      <a:r>
                        <a:rPr b="0" lang="en-GB" sz="20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requirement to all recruiting managers with a link to template.</a:t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1053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GB" sz="20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Create an FAQ to help managers to implement the</a:t>
                      </a:r>
                      <a:r>
                        <a:rPr b="0" lang="en-GB" sz="20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change consistently and in line with policy.</a:t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73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0" lang="en-GB" sz="20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Carry out sample checks to ensure consistency.</a:t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1372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GB" sz="20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Draft template</a:t>
                      </a:r>
                      <a:r>
                        <a:rPr b="0" lang="en-GB" sz="20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conversation prompts for managers to use in interviews to help them include flexibility in a consistent way in all interviews</a:t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3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Update appraisal forms and guidance to include discussion of flex.</a:t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"/>
          <p:cNvSpPr/>
          <p:nvPr/>
        </p:nvSpPr>
        <p:spPr>
          <a:xfrm>
            <a:off x="1713890" y="1791585"/>
            <a:ext cx="13241700" cy="1010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2"/>
          <p:cNvSpPr txBox="1"/>
          <p:nvPr>
            <p:ph idx="12" type="sldNum"/>
          </p:nvPr>
        </p:nvSpPr>
        <p:spPr>
          <a:xfrm>
            <a:off x="1" y="12712701"/>
            <a:ext cx="24382500" cy="73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b="0" i="0" lang="en-GB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2400" u="none" cap="none" strike="noStrike">
              <a:solidFill>
                <a:srgbClr val="7575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8" name="Google Shape;118;p2"/>
          <p:cNvGrpSpPr/>
          <p:nvPr/>
        </p:nvGrpSpPr>
        <p:grpSpPr>
          <a:xfrm>
            <a:off x="20276708" y="1256745"/>
            <a:ext cx="3138108" cy="2527288"/>
            <a:chOff x="15362946" y="135977"/>
            <a:chExt cx="5400000" cy="5458723"/>
          </a:xfrm>
        </p:grpSpPr>
        <p:sp>
          <p:nvSpPr>
            <p:cNvPr id="119" name="Google Shape;119;p2"/>
            <p:cNvSpPr/>
            <p:nvPr/>
          </p:nvSpPr>
          <p:spPr>
            <a:xfrm>
              <a:off x="15362946" y="194700"/>
              <a:ext cx="5400000" cy="540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20" name="Google Shape;120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5482614" y="135977"/>
              <a:ext cx="5075999" cy="54000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1" name="Google Shape;121;p2"/>
          <p:cNvSpPr txBox="1"/>
          <p:nvPr>
            <p:ph idx="1" type="body"/>
          </p:nvPr>
        </p:nvSpPr>
        <p:spPr>
          <a:xfrm>
            <a:off x="1713890" y="2920917"/>
            <a:ext cx="17993400" cy="13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NTR"/>
              <a:buChar char="–"/>
            </a:pPr>
            <a:r>
              <a:rPr lang="en-GB" sz="24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Set targets for a more consistent and positive approach to flex for all staff.</a:t>
            </a:r>
            <a:endParaRPr sz="2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03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NTR"/>
              <a:buNone/>
            </a:pPr>
            <a:r>
              <a:t/>
            </a:r>
            <a:endParaRPr sz="2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03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NTR"/>
              <a:buNone/>
            </a:pPr>
            <a:r>
              <a:t/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122" name="Google Shape;122;p2"/>
          <p:cNvGraphicFramePr/>
          <p:nvPr/>
        </p:nvGraphicFramePr>
        <p:xfrm>
          <a:off x="1800265" y="38331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{7C9EA0F2-9460-4E3E-B139-8E97377E4E50}</a:tableStyleId>
              </a:tblPr>
              <a:tblGrid>
                <a:gridCol w="5966300"/>
                <a:gridCol w="4833700"/>
                <a:gridCol w="5400000"/>
                <a:gridCol w="5400000"/>
              </a:tblGrid>
              <a:tr h="760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3200" u="none" cap="none" strike="noStrike"/>
                        <a:t>Action:</a:t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3200" u="none" cap="none" strike="noStrike"/>
                        <a:t>Notes: </a:t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3200" u="none" cap="none" strike="noStrike"/>
                        <a:t>Responsibility</a:t>
                      </a:r>
                      <a:r>
                        <a:rPr lang="en-GB" sz="3200" u="none" cap="none" strike="noStrike"/>
                        <a:t> of:</a:t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3200" u="none" cap="none" strike="noStrike"/>
                        <a:t>By when:</a:t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</a:tr>
              <a:tr h="767800">
                <a:tc>
                  <a:txBody>
                    <a:bodyPr/>
                    <a:lstStyle/>
                    <a:p>
                      <a:pPr indent="0" lvl="1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Identify current practice </a:t>
                      </a:r>
                      <a:r>
                        <a:rPr lang="en-GB" sz="200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for recording </a:t>
                      </a:r>
                      <a:r>
                        <a:rPr lang="en-GB" sz="2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flexible working requests</a:t>
                      </a:r>
                      <a:r>
                        <a:rPr lang="en-GB" sz="200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and decisions.</a:t>
                      </a:r>
                      <a:endParaRPr sz="2000" u="none" cap="none" strike="noStrike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1199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Meet with HR/IT</a:t>
                      </a:r>
                      <a:r>
                        <a:rPr lang="en-GB" sz="20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team to agree how best to centralise requests and enable the capture of data. </a:t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767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Consider whether informal flexible working arrangements could/ should be captured.</a:t>
                      </a:r>
                      <a:endParaRPr sz="2000" u="none" cap="none" strike="noStrike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1101650">
                <a:tc>
                  <a:txBody>
                    <a:bodyPr/>
                    <a:lstStyle/>
                    <a:p>
                      <a:pPr indent="0" lvl="1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Publish data on the number of flexible working requests received, the number of requests approved, the number denied, and why.  </a:t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767800">
                <a:tc>
                  <a:txBody>
                    <a:bodyPr/>
                    <a:lstStyle/>
                    <a:p>
                      <a:pPr indent="0" lvl="1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Work with exec team and staff side to agree targets.</a:t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767800">
                <a:tc>
                  <a:txBody>
                    <a:bodyPr/>
                    <a:lstStyle/>
                    <a:p>
                      <a:pPr indent="0" lvl="1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Develop progress tracker, </a:t>
                      </a:r>
                      <a:r>
                        <a:rPr lang="en-GB" sz="200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and schedule </a:t>
                      </a:r>
                      <a:r>
                        <a:rPr lang="en-GB" sz="2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discussion at board meetings.</a:t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1435475">
                <a:tc>
                  <a:txBody>
                    <a:bodyPr/>
                    <a:lstStyle/>
                    <a:p>
                      <a:pPr indent="0" lvl="1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Analyse data, identify trends including interaction with pro</a:t>
                      </a:r>
                      <a:r>
                        <a:rPr lang="en-GB" sz="200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tected characteristics</a:t>
                      </a:r>
                      <a:r>
                        <a:rPr lang="en-GB" sz="2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, share areas of good practice, dig deeper in areas of low flexibility. </a:t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767800">
                <a:tc>
                  <a:txBody>
                    <a:bodyPr/>
                    <a:lstStyle/>
                    <a:p>
                      <a:pPr indent="0" lvl="1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Share and celebrate progress.</a:t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pic>
        <p:nvPicPr>
          <p:cNvPr descr="A black background with white text&#10;&#10;AI-generated content may be incorrect." id="123" name="Google Shape;123;p2"/>
          <p:cNvPicPr preferRelativeResize="0"/>
          <p:nvPr/>
        </p:nvPicPr>
        <p:blipFill rotWithShape="1">
          <a:blip r:embed="rId4">
            <a:alphaModFix/>
          </a:blip>
          <a:srcRect b="46043" l="0" r="0" t="36368"/>
          <a:stretch/>
        </p:blipFill>
        <p:spPr>
          <a:xfrm>
            <a:off x="1240701" y="1647395"/>
            <a:ext cx="7772400" cy="12649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/>
          <p:cNvSpPr/>
          <p:nvPr/>
        </p:nvSpPr>
        <p:spPr>
          <a:xfrm>
            <a:off x="1713890" y="1738488"/>
            <a:ext cx="13241824" cy="1010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3"/>
          <p:cNvSpPr txBox="1"/>
          <p:nvPr>
            <p:ph idx="12" type="sldNum"/>
          </p:nvPr>
        </p:nvSpPr>
        <p:spPr>
          <a:xfrm>
            <a:off x="1" y="12712701"/>
            <a:ext cx="24382500" cy="73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b="0" i="0" lang="en-GB" sz="2400" u="none" cap="none" strike="noStrike">
                <a:solidFill>
                  <a:srgbClr val="757575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2400" u="none" cap="none" strike="noStrike">
              <a:solidFill>
                <a:srgbClr val="7575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0" name="Google Shape;130;p3"/>
          <p:cNvGrpSpPr/>
          <p:nvPr/>
        </p:nvGrpSpPr>
        <p:grpSpPr>
          <a:xfrm>
            <a:off x="20276708" y="1256745"/>
            <a:ext cx="3138108" cy="2527288"/>
            <a:chOff x="15362946" y="135977"/>
            <a:chExt cx="5400000" cy="5458723"/>
          </a:xfrm>
        </p:grpSpPr>
        <p:sp>
          <p:nvSpPr>
            <p:cNvPr id="131" name="Google Shape;131;p3"/>
            <p:cNvSpPr/>
            <p:nvPr/>
          </p:nvSpPr>
          <p:spPr>
            <a:xfrm>
              <a:off x="15362946" y="194700"/>
              <a:ext cx="5400000" cy="540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32" name="Google Shape;132;p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5482614" y="135977"/>
              <a:ext cx="5075999" cy="54000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33" name="Google Shape;133;p3"/>
          <p:cNvSpPr txBox="1"/>
          <p:nvPr>
            <p:ph idx="1" type="body"/>
          </p:nvPr>
        </p:nvSpPr>
        <p:spPr>
          <a:xfrm>
            <a:off x="1713890" y="2904129"/>
            <a:ext cx="1799349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NTR"/>
              <a:buChar char="–"/>
            </a:pPr>
            <a:r>
              <a:rPr lang="en-GB" sz="2400">
                <a:latin typeface="Century Gothic"/>
                <a:ea typeface="Century Gothic"/>
                <a:cs typeface="Century Gothic"/>
                <a:sym typeface="Century Gothic"/>
              </a:rPr>
              <a:t>Develop and deliver </a:t>
            </a:r>
            <a:r>
              <a:rPr lang="en-GB" sz="240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standard training on flexible working for every manager.</a:t>
            </a:r>
            <a:r>
              <a:rPr b="1" lang="en-GB" sz="2400">
                <a:solidFill>
                  <a:srgbClr val="E5067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GB" sz="2400">
                <a:solidFill>
                  <a:srgbClr val="0E284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sz="2400">
              <a:solidFill>
                <a:srgbClr val="0E284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134" name="Google Shape;134;p3"/>
          <p:cNvGraphicFramePr/>
          <p:nvPr/>
        </p:nvGraphicFramePr>
        <p:xfrm>
          <a:off x="1800265" y="39438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{7C9EA0F2-9460-4E3E-B139-8E97377E4E50}</a:tableStyleId>
              </a:tblPr>
              <a:tblGrid>
                <a:gridCol w="5966300"/>
                <a:gridCol w="4833700"/>
                <a:gridCol w="5400000"/>
                <a:gridCol w="5400000"/>
              </a:tblGrid>
              <a:tr h="694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3200" u="none" cap="none" strike="noStrike"/>
                        <a:t>Action</a:t>
                      </a:r>
                      <a:r>
                        <a:rPr lang="en-GB" sz="3200" u="none" cap="none" strike="noStrike"/>
                        <a:t>: </a:t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3200" u="none" cap="none" strike="noStrike"/>
                        <a:t>Notes:</a:t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3200" u="none" cap="none" strike="noStrike"/>
                        <a:t>Responsibility</a:t>
                      </a:r>
                      <a:r>
                        <a:rPr lang="en-GB" sz="3200" u="none" cap="none" strike="noStrike"/>
                        <a:t> of:</a:t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3200" u="none" cap="none" strike="noStrike"/>
                        <a:t>By when:</a:t>
                      </a:r>
                      <a:endParaRPr sz="3200" u="none" cap="none" strike="noStrike"/>
                    </a:p>
                  </a:txBody>
                  <a:tcPr marT="45725" marB="45725" marR="91450" marL="91450"/>
                </a:tc>
              </a:tr>
              <a:tr h="694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Agree a target timeline to complete flex </a:t>
                      </a:r>
                      <a:r>
                        <a:rPr lang="en-GB" sz="200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training</a:t>
                      </a:r>
                      <a:r>
                        <a:rPr lang="en-GB" sz="200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for all managers, and consider mechanism for ensuring completion.</a:t>
                      </a:r>
                      <a:endParaRPr sz="200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94725">
                <a:tc>
                  <a:txBody>
                    <a:bodyPr/>
                    <a:lstStyle/>
                    <a:p>
                      <a:pPr indent="0" lvl="1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Set up a working group with representation from operational areas, as well as HR/OD, and staff side to agree training structure and priority content.</a:t>
                      </a:r>
                      <a:endParaRPr sz="200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94725">
                <a:tc>
                  <a:txBody>
                    <a:bodyPr/>
                    <a:lstStyle/>
                    <a:p>
                      <a:pPr indent="0" lvl="1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Look at options for sharing/ reusing materials developed by other employers and national organisations.</a:t>
                      </a:r>
                      <a:endParaRPr sz="200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94725">
                <a:tc>
                  <a:txBody>
                    <a:bodyPr/>
                    <a:lstStyle/>
                    <a:p>
                      <a:pPr indent="0" lvl="1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Develop training materials and circulate for comment with staff side and other stakeholders.</a:t>
                      </a:r>
                      <a:endParaRPr sz="200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889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Test with a sample group of managers and tweak based on feedback.</a:t>
                      </a:r>
                      <a:endParaRPr sz="200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rgbClr val="0E284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94725">
                <a:tc>
                  <a:txBody>
                    <a:bodyPr/>
                    <a:lstStyle/>
                    <a:p>
                      <a:pPr indent="0" lvl="1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Communicate the new requirement to all managers and staff.</a:t>
                      </a:r>
                      <a:endParaRPr sz="200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pic>
        <p:nvPicPr>
          <p:cNvPr descr="A black background with white text&#10;&#10;AI-generated content may be incorrect." id="135" name="Google Shape;135;p3"/>
          <p:cNvPicPr preferRelativeResize="0"/>
          <p:nvPr/>
        </p:nvPicPr>
        <p:blipFill rotWithShape="1">
          <a:blip r:embed="rId4">
            <a:alphaModFix/>
          </a:blip>
          <a:srcRect b="30403" l="-1390" r="1390" t="52007"/>
          <a:stretch/>
        </p:blipFill>
        <p:spPr>
          <a:xfrm>
            <a:off x="1153513" y="1590112"/>
            <a:ext cx="7772400" cy="12649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cb09dea9e9_0_10"/>
          <p:cNvSpPr txBox="1"/>
          <p:nvPr>
            <p:ph idx="12" type="sldNum"/>
          </p:nvPr>
        </p:nvSpPr>
        <p:spPr>
          <a:xfrm>
            <a:off x="1" y="12712701"/>
            <a:ext cx="24382500" cy="7302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42" name="Google Shape;142;g3cb09dea9e9_0_10"/>
          <p:cNvPicPr preferRelativeResize="0"/>
          <p:nvPr/>
        </p:nvPicPr>
        <p:blipFill rotWithShape="1">
          <a:blip r:embed="rId3">
            <a:alphaModFix/>
          </a:blip>
          <a:srcRect b="0" l="0" r="56379" t="0"/>
          <a:stretch/>
        </p:blipFill>
        <p:spPr>
          <a:xfrm>
            <a:off x="7870393" y="2464588"/>
            <a:ext cx="8641626" cy="8786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g3cb09dea9e9_0_1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882900" y="11814875"/>
            <a:ext cx="7814675" cy="1165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Office Theme">
  <a:themeElements>
    <a:clrScheme name="Let's talk about flex colours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0C3A0"/>
      </a:accent1>
      <a:accent2>
        <a:srgbClr val="E5067C"/>
      </a:accent2>
      <a:accent3>
        <a:srgbClr val="04A1CF"/>
      </a:accent3>
      <a:accent4>
        <a:srgbClr val="090045"/>
      </a:accent4>
      <a:accent5>
        <a:srgbClr val="3B3B3B"/>
      </a:accent5>
      <a:accent6>
        <a:srgbClr val="BEE8C0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et's talk about flex colours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0C3A0"/>
      </a:accent1>
      <a:accent2>
        <a:srgbClr val="E5067C"/>
      </a:accent2>
      <a:accent3>
        <a:srgbClr val="04A1CF"/>
      </a:accent3>
      <a:accent4>
        <a:srgbClr val="090045"/>
      </a:accent4>
      <a:accent5>
        <a:srgbClr val="3B3B3B"/>
      </a:accent5>
      <a:accent6>
        <a:srgbClr val="BEE8C0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2024-01-26T11:43:13Z</dcterms:created>
  <dc:creator>Dina Koulama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7fc4a01-7f7b-4691-9d43-2f4a072b53e8_Enabled">
    <vt:lpwstr>true</vt:lpwstr>
  </property>
  <property fmtid="{D5CDD505-2E9C-101B-9397-08002B2CF9AE}" pid="3" name="MSIP_Label_b7fc4a01-7f7b-4691-9d43-2f4a072b53e8_SetDate">
    <vt:lpwstr>2024-01-26T12:24:16Z</vt:lpwstr>
  </property>
  <property fmtid="{D5CDD505-2E9C-101B-9397-08002B2CF9AE}" pid="4" name="MSIP_Label_b7fc4a01-7f7b-4691-9d43-2f4a072b53e8_Method">
    <vt:lpwstr>Standard</vt:lpwstr>
  </property>
  <property fmtid="{D5CDD505-2E9C-101B-9397-08002B2CF9AE}" pid="5" name="MSIP_Label_b7fc4a01-7f7b-4691-9d43-2f4a072b53e8_Name">
    <vt:lpwstr>defa4170-0d19-0005-0004-bc88714345d2</vt:lpwstr>
  </property>
  <property fmtid="{D5CDD505-2E9C-101B-9397-08002B2CF9AE}" pid="6" name="MSIP_Label_b7fc4a01-7f7b-4691-9d43-2f4a072b53e8_SiteId">
    <vt:lpwstr>341342fd-7fcb-4aae-8c27-148d241df047</vt:lpwstr>
  </property>
  <property fmtid="{D5CDD505-2E9C-101B-9397-08002B2CF9AE}" pid="7" name="MSIP_Label_b7fc4a01-7f7b-4691-9d43-2f4a072b53e8_ActionId">
    <vt:lpwstr>07c37ddc-9246-4ee7-8a6c-1d6ba47b9eba</vt:lpwstr>
  </property>
  <property fmtid="{D5CDD505-2E9C-101B-9397-08002B2CF9AE}" pid="8" name="MSIP_Label_b7fc4a01-7f7b-4691-9d43-2f4a072b53e8_ContentBits">
    <vt:lpwstr>0</vt:lpwstr>
  </property>
</Properties>
</file>